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65" r:id="rId2"/>
    <p:sldId id="297" r:id="rId3"/>
    <p:sldId id="266" r:id="rId4"/>
    <p:sldId id="298" r:id="rId5"/>
    <p:sldId id="296" r:id="rId6"/>
    <p:sldId id="301" r:id="rId7"/>
    <p:sldId id="302" r:id="rId8"/>
    <p:sldId id="303" r:id="rId9"/>
    <p:sldId id="304" r:id="rId10"/>
    <p:sldId id="305" r:id="rId11"/>
    <p:sldId id="306" r:id="rId12"/>
    <p:sldId id="295" r:id="rId13"/>
    <p:sldId id="264" r:id="rId14"/>
  </p:sldIdLst>
  <p:sldSz cx="12192000" cy="6858000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278" autoAdjust="0"/>
  </p:normalViewPr>
  <p:slideViewPr>
    <p:cSldViewPr snapToGrid="0">
      <p:cViewPr varScale="1">
        <p:scale>
          <a:sx n="64" d="100"/>
          <a:sy n="64" d="100"/>
        </p:scale>
        <p:origin x="9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EE2C22-BF1F-41BF-BBD6-2248E0EF29B0}" type="datetimeFigureOut">
              <a:rPr lang="ru-RU" smtClean="0"/>
              <a:t>сб 17.03.18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AF9183-B1BB-411B-98EB-17E00CE52B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6783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7375A-5A90-4163-981C-2C806256537E}" type="datetimeFigureOut">
              <a:rPr lang="ru-RU" smtClean="0"/>
              <a:t>сб 17.03.18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6362"/>
            <a:ext cx="5486400" cy="39161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9E91F5-350B-4864-A558-AD52E2C2F0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9897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E91F5-350B-4864-A558-AD52E2C2F04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545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7F87E-2B4F-4231-98FA-DA4FCD6737C5}" type="datetimeFigureOut">
              <a:rPr lang="ru-RU" smtClean="0"/>
              <a:t>сб 17.03.18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361A2-C6A7-47FD-A012-2F57483A33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924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7F87E-2B4F-4231-98FA-DA4FCD6737C5}" type="datetimeFigureOut">
              <a:rPr lang="ru-RU" smtClean="0"/>
              <a:t>сб 17.03.18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361A2-C6A7-47FD-A012-2F57483A33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57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7F87E-2B4F-4231-98FA-DA4FCD6737C5}" type="datetimeFigureOut">
              <a:rPr lang="ru-RU" smtClean="0"/>
              <a:t>сб 17.03.18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361A2-C6A7-47FD-A012-2F57483A33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834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7F87E-2B4F-4231-98FA-DA4FCD6737C5}" type="datetimeFigureOut">
              <a:rPr lang="ru-RU" smtClean="0"/>
              <a:t>сб 17.03.18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361A2-C6A7-47FD-A012-2F57483A33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025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7F87E-2B4F-4231-98FA-DA4FCD6737C5}" type="datetimeFigureOut">
              <a:rPr lang="ru-RU" smtClean="0"/>
              <a:t>сб 17.03.18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361A2-C6A7-47FD-A012-2F57483A33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65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7F87E-2B4F-4231-98FA-DA4FCD6737C5}" type="datetimeFigureOut">
              <a:rPr lang="ru-RU" smtClean="0"/>
              <a:t>сб 17.03.18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361A2-C6A7-47FD-A012-2F57483A33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5419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7F87E-2B4F-4231-98FA-DA4FCD6737C5}" type="datetimeFigureOut">
              <a:rPr lang="ru-RU" smtClean="0"/>
              <a:t>сб 17.03.18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361A2-C6A7-47FD-A012-2F57483A33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805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7F87E-2B4F-4231-98FA-DA4FCD6737C5}" type="datetimeFigureOut">
              <a:rPr lang="ru-RU" smtClean="0"/>
              <a:t>сб 17.03.18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361A2-C6A7-47FD-A012-2F57483A33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974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7F87E-2B4F-4231-98FA-DA4FCD6737C5}" type="datetimeFigureOut">
              <a:rPr lang="ru-RU" smtClean="0"/>
              <a:t>сб 17.03.18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361A2-C6A7-47FD-A012-2F57483A33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8674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7F87E-2B4F-4231-98FA-DA4FCD6737C5}" type="datetimeFigureOut">
              <a:rPr lang="ru-RU" smtClean="0"/>
              <a:t>сб 17.03.18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361A2-C6A7-47FD-A012-2F57483A33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0544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7F87E-2B4F-4231-98FA-DA4FCD6737C5}" type="datetimeFigureOut">
              <a:rPr lang="ru-RU" smtClean="0"/>
              <a:t>сб 17.03.18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361A2-C6A7-47FD-A012-2F57483A33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903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77F87E-2B4F-4231-98FA-DA4FCD6737C5}" type="datetimeFigureOut">
              <a:rPr lang="ru-RU" smtClean="0"/>
              <a:t>сб 17.03.18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A361A2-C6A7-47FD-A012-2F57483A33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46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0A93E3WWp5s&amp;feature=youtu.be" TargetMode="External"/><Relationship Id="rId2" Type="http://schemas.openxmlformats.org/officeDocument/2006/relationships/hyperlink" Target="https://www.youtube.com/watch?v=OXJajAC5fWk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01775" y="0"/>
            <a:ext cx="9144000" cy="6858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endParaRPr lang="ru-RU" sz="2400" dirty="0" smtClean="0">
              <a:solidFill>
                <a:prstClr val="black"/>
              </a:solidFill>
            </a:endParaRPr>
          </a:p>
          <a:p>
            <a:pPr lvl="0" algn="ctr"/>
            <a:endParaRPr lang="ru-RU" sz="2400" dirty="0">
              <a:solidFill>
                <a:prstClr val="black"/>
              </a:solidFill>
            </a:endParaRPr>
          </a:p>
          <a:p>
            <a:pPr lvl="0" algn="ctr"/>
            <a:endParaRPr lang="ru-RU" sz="2400" dirty="0" smtClean="0">
              <a:solidFill>
                <a:prstClr val="black"/>
              </a:solidFill>
            </a:endParaRPr>
          </a:p>
          <a:p>
            <a:pPr lvl="0" algn="ctr"/>
            <a:endParaRPr lang="ru-RU" sz="2400" dirty="0">
              <a:solidFill>
                <a:prstClr val="black"/>
              </a:solidFill>
            </a:endParaRPr>
          </a:p>
          <a:p>
            <a:pPr lvl="0" algn="ctr"/>
            <a:endParaRPr lang="ru-RU" sz="2400" dirty="0" smtClean="0">
              <a:solidFill>
                <a:prstClr val="black"/>
              </a:solidFill>
            </a:endParaRPr>
          </a:p>
          <a:p>
            <a:pPr lvl="0" algn="ctr"/>
            <a:endParaRPr lang="ru-RU" sz="2400" dirty="0">
              <a:solidFill>
                <a:prstClr val="black"/>
              </a:solidFill>
            </a:endParaRPr>
          </a:p>
          <a:p>
            <a:pPr lvl="0" algn="ctr"/>
            <a:endParaRPr lang="ru-RU" sz="2400" dirty="0" smtClean="0">
              <a:solidFill>
                <a:prstClr val="black"/>
              </a:solidFill>
            </a:endParaRPr>
          </a:p>
          <a:p>
            <a:pPr lvl="0" algn="ctr"/>
            <a:endParaRPr lang="ru-RU" sz="2400" dirty="0">
              <a:solidFill>
                <a:prstClr val="black"/>
              </a:solidFill>
            </a:endParaRPr>
          </a:p>
          <a:p>
            <a:pPr lvl="0" algn="ctr"/>
            <a:endParaRPr lang="ru-RU" sz="2400" dirty="0" smtClean="0">
              <a:solidFill>
                <a:prstClr val="black"/>
              </a:solidFill>
            </a:endParaRPr>
          </a:p>
          <a:p>
            <a:pPr lvl="0" algn="r"/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800" dirty="0" smtClean="0">
                <a:solidFill>
                  <a:prstClr val="black"/>
                </a:solidFill>
                <a:latin typeface="Georgia" panose="02040502050405020303" pitchFamily="18" charset="0"/>
              </a:rPr>
              <a:t>Провела : воспитатель </a:t>
            </a:r>
            <a:r>
              <a:rPr lang="ru-RU" sz="2800" dirty="0" smtClean="0">
                <a:solidFill>
                  <a:prstClr val="black"/>
                </a:solidFill>
                <a:latin typeface="Georgia" panose="02040502050405020303" pitchFamily="18" charset="0"/>
              </a:rPr>
              <a:t>МБДОУ №201 Егорова Т.Л.</a:t>
            </a:r>
            <a:endParaRPr lang="ru-RU" sz="2800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85675" y="1108056"/>
            <a:ext cx="906010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  <a:cs typeface="Arial" charset="0"/>
              </a:rPr>
              <a:t>Консультация для </a:t>
            </a: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  <a:cs typeface="Arial" charset="0"/>
              </a:rPr>
              <a:t>родителей</a:t>
            </a:r>
          </a:p>
          <a:p>
            <a:pPr algn="ctr">
              <a:defRPr/>
            </a:pP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  <a:cs typeface="Arial" charset="0"/>
              </a:rPr>
              <a:t> </a:t>
            </a:r>
            <a:r>
              <a:rPr lang="ru-RU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Bookman Old Style" panose="02050604050505020204" pitchFamily="18" charset="0"/>
                <a:cs typeface="Arial" charset="0"/>
              </a:rPr>
              <a:t>КОНСТРУКТор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Bookman Old Style" panose="02050604050505020204" pitchFamily="18" charset="0"/>
              <a:cs typeface="Arial" charset="0"/>
            </a:endParaRPr>
          </a:p>
          <a:p>
            <a:pPr algn="ctr">
              <a:defRPr/>
            </a:pP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Bookman Old Style" panose="02050604050505020204" pitchFamily="18" charset="0"/>
              <a:cs typeface="Arial" charset="0"/>
            </a:endParaRPr>
          </a:p>
          <a:p>
            <a:pPr algn="ctr">
              <a:defRPr/>
            </a:pP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Bookman Old Style" panose="02050604050505020204" pitchFamily="18" charset="0"/>
              <a:cs typeface="Arial" charset="0"/>
            </a:endParaRPr>
          </a:p>
          <a:p>
            <a:pPr algn="ctr">
              <a:defRPr/>
            </a:pP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Bookman Old Style" panose="02050604050505020204" pitchFamily="18" charset="0"/>
                <a:cs typeface="Arial" charset="0"/>
              </a:rPr>
              <a:t>             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  <a:cs typeface="Arial" charset="0"/>
              </a:rPr>
              <a:t>   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Arial" charset="0"/>
              <a:cs typeface="Arial" charset="0"/>
            </a:endParaRPr>
          </a:p>
        </p:txBody>
      </p:sp>
      <p:pic>
        <p:nvPicPr>
          <p:cNvPr id="5124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15535" y="3429000"/>
            <a:ext cx="2316480" cy="501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47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6825" y="3137881"/>
            <a:ext cx="1292464" cy="33287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040" y="2192919"/>
            <a:ext cx="1316850" cy="42736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2706" y="3930429"/>
            <a:ext cx="1322947" cy="25361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9070" y="4802233"/>
            <a:ext cx="1280271" cy="159729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697480" y="274321"/>
            <a:ext cx="56288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Сериация</a:t>
            </a:r>
            <a:endParaRPr lang="ru-RU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4749" y="202456"/>
            <a:ext cx="3512486" cy="6244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3580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43270" y="380501"/>
            <a:ext cx="97266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Объёмное моделирование</a:t>
            </a:r>
            <a:endParaRPr lang="ru-RU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14601" y="1423842"/>
            <a:ext cx="7184036" cy="5230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1142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9667" y="968082"/>
            <a:ext cx="1153220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ТИКО – </a:t>
            </a:r>
          </a:p>
          <a:p>
            <a:pPr algn="just">
              <a:lnSpc>
                <a:spcPct val="200000"/>
              </a:lnSpc>
              <a:spcBef>
                <a:spcPct val="0"/>
              </a:spcBef>
            </a:pPr>
            <a:r>
              <a:rPr lang="ru-RU" altLang="ru-RU" sz="2800" b="1" dirty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это универсальный конструктор, </a:t>
            </a:r>
          </a:p>
          <a:p>
            <a:pPr algn="just">
              <a:lnSpc>
                <a:spcPct val="200000"/>
              </a:lnSpc>
              <a:spcBef>
                <a:spcPct val="0"/>
              </a:spcBef>
            </a:pPr>
            <a:r>
              <a:rPr lang="ru-RU" altLang="ru-RU" sz="2800" b="1" dirty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который в руках творческого </a:t>
            </a:r>
            <a:r>
              <a:rPr lang="ru-RU" altLang="ru-RU" sz="2800" b="1" dirty="0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родителя поможет  </a:t>
            </a:r>
            <a:r>
              <a:rPr lang="ru-RU" altLang="ru-RU" sz="2800" b="1" dirty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создать условия, необходимые </a:t>
            </a:r>
            <a:r>
              <a:rPr lang="ru-RU" altLang="ru-RU" sz="2800" b="1" dirty="0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для полноценного и всестороннего развития вашего ребёнка.</a:t>
            </a:r>
            <a:endParaRPr lang="ru-RU" altLang="ru-RU" sz="2800" b="1" dirty="0">
              <a:solidFill>
                <a:srgbClr val="002060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270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6854" y="1009934"/>
            <a:ext cx="11122925" cy="5173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b="1" dirty="0" err="1">
                <a:latin typeface="Georgia" panose="02040502050405020303" pitchFamily="18" charset="0"/>
              </a:rPr>
              <a:t>Видеолекции</a:t>
            </a:r>
            <a:r>
              <a:rPr lang="ru-RU" sz="3200" b="1" dirty="0">
                <a:latin typeface="Georgia" panose="02040502050405020303" pitchFamily="18" charset="0"/>
              </a:rPr>
              <a:t> по ТИКО-моделированию Логиновой И.В. </a:t>
            </a:r>
            <a:endParaRPr lang="ru-RU" sz="3200" dirty="0">
              <a:latin typeface="Georgia" panose="02040502050405020303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3200" u="sng" dirty="0">
                <a:latin typeface="Georgia" panose="02040502050405020303" pitchFamily="18" charset="0"/>
                <a:hlinkClick r:id="rId2"/>
              </a:rPr>
              <a:t>https://www.youtube.com/watch?v=OXJajAC5fWk</a:t>
            </a:r>
            <a:r>
              <a:rPr lang="ru-RU" sz="3200" b="1" dirty="0">
                <a:latin typeface="Georgia" panose="02040502050405020303" pitchFamily="18" charset="0"/>
              </a:rPr>
              <a:t>  - </a:t>
            </a:r>
            <a:r>
              <a:rPr lang="ru-RU" sz="3200" dirty="0">
                <a:latin typeface="Georgia" panose="02040502050405020303" pitchFamily="18" charset="0"/>
              </a:rPr>
              <a:t>Лекция № 1 «Что такое конструктор ТИКО?»</a:t>
            </a:r>
          </a:p>
          <a:p>
            <a:pPr>
              <a:lnSpc>
                <a:spcPct val="150000"/>
              </a:lnSpc>
            </a:pPr>
            <a:r>
              <a:rPr lang="ru-RU" sz="3200" u="sng" dirty="0">
                <a:latin typeface="Georgia" panose="02040502050405020303" pitchFamily="18" charset="0"/>
                <a:hlinkClick r:id="rId3"/>
              </a:rPr>
              <a:t>https://www.youtube.com/watch?v=0A93E3WWp5s&amp;feature=youtu.be</a:t>
            </a:r>
            <a:r>
              <a:rPr lang="ru-RU" sz="3200" b="1" dirty="0">
                <a:latin typeface="Georgia" panose="02040502050405020303" pitchFamily="18" charset="0"/>
              </a:rPr>
              <a:t> - </a:t>
            </a:r>
            <a:r>
              <a:rPr lang="ru-RU" sz="3200" dirty="0">
                <a:latin typeface="Georgia" panose="02040502050405020303" pitchFamily="18" charset="0"/>
              </a:rPr>
              <a:t>Лекция № 2 «Что такое технология ТИКО-моделирования?</a:t>
            </a:r>
          </a:p>
        </p:txBody>
      </p:sp>
    </p:spTree>
    <p:extLst>
      <p:ext uri="{BB962C8B-B14F-4D97-AF65-F5344CB8AC3E}">
        <p14:creationId xmlns:p14="http://schemas.microsoft.com/office/powerpoint/2010/main" val="1659090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91197" y="661462"/>
            <a:ext cx="11211951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Georgia" panose="02040502050405020303" pitchFamily="18" charset="0"/>
              </a:rPr>
              <a:t>Цель: </a:t>
            </a:r>
          </a:p>
          <a:p>
            <a:pPr marL="571500" indent="-571500">
              <a:lnSpc>
                <a:spcPct val="150000"/>
              </a:lnSpc>
              <a:buFontTx/>
              <a:buChar char="-"/>
            </a:pPr>
            <a:r>
              <a:rPr lang="ru-RU" sz="3200" dirty="0" smtClean="0">
                <a:latin typeface="Georgia" panose="02040502050405020303" pitchFamily="18" charset="0"/>
              </a:rPr>
              <a:t>Познакомить родителей с развивающим конструктором ТИКО.</a:t>
            </a:r>
          </a:p>
          <a:p>
            <a:pPr marL="571500" indent="-571500">
              <a:lnSpc>
                <a:spcPct val="150000"/>
              </a:lnSpc>
              <a:buFontTx/>
              <a:buChar char="-"/>
            </a:pPr>
            <a:r>
              <a:rPr lang="ru-RU" sz="3200" dirty="0" smtClean="0">
                <a:latin typeface="Georgia" panose="02040502050405020303" pitchFamily="18" charset="0"/>
              </a:rPr>
              <a:t>Дать представление о разных видах конструирования.</a:t>
            </a:r>
          </a:p>
          <a:p>
            <a:pPr marL="571500" indent="-571500">
              <a:lnSpc>
                <a:spcPct val="150000"/>
              </a:lnSpc>
              <a:buFontTx/>
              <a:buChar char="-"/>
            </a:pPr>
            <a:r>
              <a:rPr lang="ru-RU" sz="3200" dirty="0" smtClean="0">
                <a:latin typeface="Georgia" panose="02040502050405020303" pitchFamily="18" charset="0"/>
              </a:rPr>
              <a:t>Формировать практические умения использовать конструктор с совместном творчестве с детьми.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233968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919536" y="2375196"/>
            <a:ext cx="8352928" cy="224676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  <a:cs typeface="Arial" charset="0"/>
              </a:rPr>
              <a:t> </a:t>
            </a:r>
            <a:r>
              <a:rPr lang="ru-RU" sz="6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  <a:cs typeface="Arial" charset="0"/>
              </a:rPr>
              <a:t> </a:t>
            </a:r>
          </a:p>
          <a:p>
            <a:pPr algn="ctr">
              <a:defRPr/>
            </a:pPr>
            <a:r>
              <a:rPr lang="ru-RU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  <a:cs typeface="Arial" charset="0"/>
              </a:rPr>
              <a:t>                </a:t>
            </a:r>
          </a:p>
          <a:p>
            <a:pPr algn="ctr">
              <a:defRPr/>
            </a:pP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charset="0"/>
              <a:cs typeface="Arial" charset="0"/>
            </a:endParaRPr>
          </a:p>
        </p:txBody>
      </p:sp>
      <p:sp>
        <p:nvSpPr>
          <p:cNvPr id="6152" name="Rectangle 3"/>
          <p:cNvSpPr>
            <a:spLocks noChangeArrowheads="1"/>
          </p:cNvSpPr>
          <p:nvPr/>
        </p:nvSpPr>
        <p:spPr bwMode="auto">
          <a:xfrm>
            <a:off x="502920" y="1613810"/>
            <a:ext cx="7220595" cy="427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ru-RU" altLang="ru-RU" sz="2800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 eaLnBrk="1" hangingPunct="1"/>
            <a:endParaRPr lang="ru-RU" altLang="ru-RU" sz="2800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 eaLnBrk="1" hangingPunct="1"/>
            <a:endParaRPr lang="ru-RU" altLang="ru-RU" sz="28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 eaLnBrk="1" hangingPunct="1"/>
            <a:endParaRPr lang="ru-RU" altLang="ru-RU" sz="2800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just" eaLnBrk="1" hangingPunct="1"/>
            <a:r>
              <a:rPr lang="ru-RU" altLang="ru-RU" sz="2000" b="1" dirty="0" smtClean="0">
                <a:latin typeface="Georgia" panose="02040502050405020303" pitchFamily="18" charset="0"/>
              </a:rPr>
              <a:t>«</a:t>
            </a:r>
            <a:r>
              <a:rPr lang="ru-RU" altLang="ru-RU" sz="2000" b="1" dirty="0">
                <a:latin typeface="Georgia" panose="02040502050405020303" pitchFamily="18" charset="0"/>
              </a:rPr>
              <a:t>Есть коробка у меня,</a:t>
            </a:r>
          </a:p>
          <a:p>
            <a:pPr algn="just" eaLnBrk="1" hangingPunct="1"/>
            <a:r>
              <a:rPr lang="ru-RU" altLang="ru-RU" sz="2000" b="1" dirty="0">
                <a:latin typeface="Georgia" panose="02040502050405020303" pitchFamily="18" charset="0"/>
              </a:rPr>
              <a:t>В ней живут мои друзья </a:t>
            </a:r>
          </a:p>
          <a:p>
            <a:pPr algn="just" eaLnBrk="1" hangingPunct="1"/>
            <a:r>
              <a:rPr lang="ru-RU" altLang="ru-RU" sz="2000" b="1" dirty="0">
                <a:latin typeface="Georgia" panose="02040502050405020303" pitchFamily="18" charset="0"/>
              </a:rPr>
              <a:t>Очень, очень разные: </a:t>
            </a:r>
          </a:p>
          <a:p>
            <a:pPr algn="just" eaLnBrk="1" hangingPunct="1"/>
            <a:r>
              <a:rPr lang="ru-RU" altLang="ru-RU" sz="2000" b="1" dirty="0">
                <a:latin typeface="Georgia" panose="02040502050405020303" pitchFamily="18" charset="0"/>
              </a:rPr>
              <a:t>Желтые и красные,</a:t>
            </a:r>
          </a:p>
          <a:p>
            <a:pPr algn="just" eaLnBrk="1" hangingPunct="1"/>
            <a:r>
              <a:rPr lang="ru-RU" altLang="ru-RU" sz="2000" b="1" dirty="0">
                <a:latin typeface="Georgia" panose="02040502050405020303" pitchFamily="18" charset="0"/>
              </a:rPr>
              <a:t>Зеленые и синие – </a:t>
            </a:r>
          </a:p>
          <a:p>
            <a:pPr algn="just" eaLnBrk="1" hangingPunct="1"/>
            <a:r>
              <a:rPr lang="ru-RU" altLang="ru-RU" sz="2000" b="1" dirty="0">
                <a:latin typeface="Georgia" panose="02040502050405020303" pitchFamily="18" charset="0"/>
              </a:rPr>
              <a:t>Все дружные и сильные.</a:t>
            </a:r>
          </a:p>
          <a:p>
            <a:pPr algn="just" eaLnBrk="1" hangingPunct="1"/>
            <a:r>
              <a:rPr lang="ru-RU" altLang="ru-RU" sz="2000" b="1" dirty="0">
                <a:latin typeface="Georgia" panose="02040502050405020303" pitchFamily="18" charset="0"/>
              </a:rPr>
              <a:t>Вместе любят собираться</a:t>
            </a:r>
          </a:p>
          <a:p>
            <a:pPr algn="just" eaLnBrk="1" hangingPunct="1"/>
            <a:r>
              <a:rPr lang="ru-RU" altLang="ru-RU" sz="2000" b="1" dirty="0">
                <a:latin typeface="Georgia" panose="02040502050405020303" pitchFamily="18" charset="0"/>
              </a:rPr>
              <a:t>И в постройки превращаться»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348111" y="1477108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365760"/>
            <a:ext cx="115519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eorgia" panose="02040502050405020303" pitchFamily="18" charset="0"/>
              </a:rPr>
              <a:t>ТИКО- трансформируемый игровой конструктор для объёмного моделирования</a:t>
            </a:r>
            <a:endParaRPr lang="ru-RU" sz="4000" b="1" dirty="0">
              <a:latin typeface="Georgia" panose="02040502050405020303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568" y="2057790"/>
            <a:ext cx="6448102" cy="4284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86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2440" y="746760"/>
            <a:ext cx="1123733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0" indent="-514350" eaLnBrk="0" hangingPunct="0">
              <a:buFont typeface="Arial" charset="0"/>
              <a:buAutoNum type="arabicPeriod"/>
              <a:defRPr/>
            </a:pPr>
            <a:r>
              <a:rPr lang="ru-RU" sz="4000" b="1" dirty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Чем занять ребёнка в свободное время дома?</a:t>
            </a:r>
          </a:p>
          <a:p>
            <a:pPr marL="514350" lvl="0" indent="-514350" eaLnBrk="0" hangingPunct="0">
              <a:buFont typeface="Arial" charset="0"/>
              <a:buAutoNum type="arabicPeriod"/>
              <a:defRPr/>
            </a:pPr>
            <a:r>
              <a:rPr lang="ru-RU" sz="4000" b="1" dirty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Как помочь ему  раскрыть свои способности</a:t>
            </a:r>
            <a:r>
              <a:rPr lang="en-US" sz="4000" b="1" dirty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?</a:t>
            </a:r>
            <a:endParaRPr lang="ru-RU" sz="4000" b="1" dirty="0">
              <a:solidFill>
                <a:srgbClr val="0070C0"/>
              </a:solidFill>
              <a:latin typeface="Bookman Old Style" panose="02050604050505020204" pitchFamily="18" charset="0"/>
              <a:cs typeface="Times New Roman" pitchFamily="18" charset="0"/>
            </a:endParaRPr>
          </a:p>
          <a:p>
            <a:pPr marL="514350" lvl="0" indent="-514350" eaLnBrk="0" hangingPunct="0">
              <a:buFont typeface="Arial" charset="0"/>
              <a:buAutoNum type="arabicPeriod"/>
              <a:defRPr/>
            </a:pPr>
            <a:r>
              <a:rPr lang="ru-RU" sz="4000" b="1" dirty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Как сделать игру-конструирование  интересной</a:t>
            </a:r>
            <a:r>
              <a:rPr lang="en-US" sz="4000" b="1" dirty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?</a:t>
            </a:r>
            <a:endParaRPr lang="ru-RU" sz="4000" b="1" dirty="0">
              <a:solidFill>
                <a:srgbClr val="0070C0"/>
              </a:solidFill>
              <a:latin typeface="Bookman Old Style" panose="02050604050505020204" pitchFamily="18" charset="0"/>
              <a:cs typeface="Times New Roman" pitchFamily="18" charset="0"/>
            </a:endParaRPr>
          </a:p>
          <a:p>
            <a:pPr marL="514350" lvl="0" indent="-514350" eaLnBrk="0" hangingPunct="0">
              <a:buFont typeface="Arial" charset="0"/>
              <a:buAutoNum type="arabicPeriod"/>
              <a:defRPr/>
            </a:pPr>
            <a:r>
              <a:rPr lang="ru-RU" sz="4000" b="1" dirty="0">
                <a:solidFill>
                  <a:srgbClr val="0070C0"/>
                </a:solidFill>
                <a:latin typeface="Bookman Old Style" panose="02050604050505020204" pitchFamily="18" charset="0"/>
                <a:cs typeface="Times New Roman" pitchFamily="18" charset="0"/>
              </a:rPr>
              <a:t> Как способствовать развитию детского воображения и творчества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919003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505244" y="555189"/>
            <a:ext cx="9290136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4000" b="1" dirty="0" smtClean="0">
                <a:solidFill>
                  <a:srgbClr val="002060"/>
                </a:solidFill>
                <a:ea typeface="Calibri" panose="020F0502020204030204" pitchFamily="34" charset="0"/>
                <a:cs typeface="Tahoma" panose="020B0604030504040204" pitchFamily="34" charset="0"/>
              </a:rPr>
              <a:t>ТИКО-конструктор помогает развивать и </a:t>
            </a:r>
            <a:r>
              <a:rPr kumimoji="0" lang="ru-RU" altLang="ru-RU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anose="020F0502020204030204" pitchFamily="34" charset="0"/>
                <a:cs typeface="Tahoma" panose="020B0604030504040204" pitchFamily="34" charset="0"/>
              </a:rPr>
              <a:t> обогащать</a:t>
            </a:r>
            <a:endParaRPr kumimoji="0" lang="ru-RU" alt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179158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33047" y="3914237"/>
            <a:ext cx="2869809" cy="12654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РЕЧЬ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83016" y="3914236"/>
            <a:ext cx="2982350" cy="12654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МОТОРИКУ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961120" y="3914236"/>
            <a:ext cx="2546251" cy="11635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ЛОГИКУ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3" name="Стрелка влево 2"/>
          <p:cNvSpPr/>
          <p:nvPr/>
        </p:nvSpPr>
        <p:spPr>
          <a:xfrm rot="16200000">
            <a:off x="5920974" y="2266803"/>
            <a:ext cx="978408" cy="159433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лево 8"/>
          <p:cNvSpPr/>
          <p:nvPr/>
        </p:nvSpPr>
        <p:spPr>
          <a:xfrm rot="16200000">
            <a:off x="9745041" y="1930581"/>
            <a:ext cx="978408" cy="159433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5244" y="2217123"/>
            <a:ext cx="1646063" cy="999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17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8720" y="1371600"/>
            <a:ext cx="604252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ln w="10541" cmpd="sng">
                  <a:solidFill>
                    <a:srgbClr val="5B9BD5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5B9BD5">
                        <a:tint val="40000"/>
                        <a:satMod val="250000"/>
                      </a:srgbClr>
                    </a:gs>
                    <a:gs pos="9000">
                      <a:srgbClr val="5B9BD5">
                        <a:tint val="52000"/>
                        <a:satMod val="300000"/>
                      </a:srgbClr>
                    </a:gs>
                    <a:gs pos="50000">
                      <a:srgbClr val="5B9BD5">
                        <a:shade val="20000"/>
                        <a:satMod val="300000"/>
                      </a:srgbClr>
                    </a:gs>
                    <a:gs pos="79000">
                      <a:srgbClr val="5B9BD5">
                        <a:tint val="52000"/>
                        <a:satMod val="300000"/>
                      </a:srgbClr>
                    </a:gs>
                    <a:gs pos="100000">
                      <a:srgbClr val="5B9BD5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Bookman Old Style" panose="02050604050505020204" pitchFamily="18" charset="0"/>
                <a:cs typeface="Arial" charset="0"/>
              </a:rPr>
              <a:t>Схема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65720" y="1371600"/>
            <a:ext cx="28703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anose="02050604050505020204" pitchFamily="18" charset="0"/>
                <a:cs typeface="Arial" charset="0"/>
              </a:rPr>
              <a:t>Кот</a:t>
            </a:r>
          </a:p>
        </p:txBody>
      </p:sp>
      <p:pic>
        <p:nvPicPr>
          <p:cNvPr id="6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8720" y="2864372"/>
            <a:ext cx="3378994" cy="3009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7702" y="2514600"/>
            <a:ext cx="3348941" cy="325273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8364" y="191069"/>
            <a:ext cx="109821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4000" b="1" dirty="0" smtClean="0">
                <a:solidFill>
                  <a:schemeClr val="hlink"/>
                </a:solidFill>
                <a:latin typeface="Cooper Std Black" panose="0208090304030B020404" pitchFamily="18" charset="0"/>
              </a:rPr>
              <a:t>                 Набор </a:t>
            </a:r>
            <a:r>
              <a:rPr lang="ru-RU" altLang="ru-RU" sz="4000" b="1" dirty="0">
                <a:solidFill>
                  <a:schemeClr val="hlink"/>
                </a:solidFill>
                <a:latin typeface="Cooper Std Black" panose="0208090304030B020404" pitchFamily="18" charset="0"/>
              </a:rPr>
              <a:t>«</a:t>
            </a:r>
            <a:r>
              <a:rPr lang="ru-RU" altLang="ru-RU" sz="4000" b="1" dirty="0">
                <a:solidFill>
                  <a:srgbClr val="FF0000"/>
                </a:solidFill>
                <a:latin typeface="Cooper Std Black" panose="0208090304030B020404" pitchFamily="18" charset="0"/>
              </a:rPr>
              <a:t>Ф</a:t>
            </a:r>
            <a:r>
              <a:rPr lang="ru-RU" altLang="ru-RU" sz="4000" b="1" dirty="0">
                <a:solidFill>
                  <a:srgbClr val="009900"/>
                </a:solidFill>
                <a:latin typeface="Cooper Std Black" panose="0208090304030B020404" pitchFamily="18" charset="0"/>
              </a:rPr>
              <a:t>А</a:t>
            </a:r>
            <a:r>
              <a:rPr lang="ru-RU" altLang="ru-RU" sz="4000" b="1" dirty="0">
                <a:solidFill>
                  <a:srgbClr val="CC0099"/>
                </a:solidFill>
                <a:latin typeface="Cooper Std Black" panose="0208090304030B020404" pitchFamily="18" charset="0"/>
              </a:rPr>
              <a:t>Н</a:t>
            </a:r>
            <a:r>
              <a:rPr lang="ru-RU" altLang="ru-RU" sz="4000" b="1" dirty="0">
                <a:solidFill>
                  <a:srgbClr val="FF9900"/>
                </a:solidFill>
                <a:latin typeface="Cooper Std Black" panose="0208090304030B020404" pitchFamily="18" charset="0"/>
              </a:rPr>
              <a:t>Т</a:t>
            </a:r>
            <a:r>
              <a:rPr lang="ru-RU" altLang="ru-RU" sz="4000" b="1" dirty="0">
                <a:solidFill>
                  <a:srgbClr val="FF0000"/>
                </a:solidFill>
                <a:latin typeface="Cooper Std Black" panose="0208090304030B020404" pitchFamily="18" charset="0"/>
              </a:rPr>
              <a:t>А</a:t>
            </a:r>
            <a:r>
              <a:rPr lang="ru-RU" altLang="ru-RU" sz="4000" b="1" dirty="0">
                <a:solidFill>
                  <a:srgbClr val="009900"/>
                </a:solidFill>
                <a:latin typeface="Cooper Std Black" panose="0208090304030B020404" pitchFamily="18" charset="0"/>
              </a:rPr>
              <a:t>З</a:t>
            </a:r>
            <a:r>
              <a:rPr lang="ru-RU" altLang="ru-RU" sz="4000" b="1" dirty="0">
                <a:solidFill>
                  <a:srgbClr val="CC0099"/>
                </a:solidFill>
                <a:latin typeface="Cooper Std Black" panose="0208090304030B020404" pitchFamily="18" charset="0"/>
              </a:rPr>
              <a:t>Ё</a:t>
            </a:r>
            <a:r>
              <a:rPr lang="ru-RU" altLang="ru-RU" sz="4000" b="1" dirty="0">
                <a:solidFill>
                  <a:srgbClr val="FF9900"/>
                </a:solidFill>
                <a:latin typeface="Cooper Std Black" panose="0208090304030B020404" pitchFamily="18" charset="0"/>
              </a:rPr>
              <a:t>Р</a:t>
            </a:r>
            <a:r>
              <a:rPr lang="ru-RU" altLang="ru-RU" sz="4000" b="1" dirty="0" smtClean="0">
                <a:solidFill>
                  <a:schemeClr val="hlink"/>
                </a:solidFill>
                <a:latin typeface="Cooper Std Black" panose="0208090304030B020404" pitchFamily="18" charset="0"/>
              </a:rPr>
              <a:t>»</a:t>
            </a:r>
          </a:p>
          <a:p>
            <a:r>
              <a:rPr lang="ru-RU" sz="40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Плоскостное конструирование- по полной схеме</a:t>
            </a:r>
            <a:endParaRPr lang="ru-RU" sz="40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30078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7793" y="1765142"/>
            <a:ext cx="6432331" cy="482424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88731" y="491319"/>
            <a:ext cx="110831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eorgia" panose="02040502050405020303" pitchFamily="18" charset="0"/>
              </a:rPr>
              <a:t>Плоскостное конструирование- по </a:t>
            </a:r>
            <a:r>
              <a:rPr lang="ru-RU" sz="36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eorgia" panose="02040502050405020303" pitchFamily="18" charset="0"/>
              </a:rPr>
              <a:t>контурной </a:t>
            </a:r>
            <a:r>
              <a:rPr lang="ru-RU" sz="36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eorgia" panose="02040502050405020303" pitchFamily="18" charset="0"/>
              </a:rPr>
              <a:t>схеме</a:t>
            </a:r>
          </a:p>
        </p:txBody>
      </p:sp>
    </p:spTree>
    <p:extLst>
      <p:ext uri="{BB962C8B-B14F-4D97-AF65-F5344CB8AC3E}">
        <p14:creationId xmlns:p14="http://schemas.microsoft.com/office/powerpoint/2010/main" val="748726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6853" y="395785"/>
            <a:ext cx="112594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dirty="0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eorgia" panose="02040502050405020303" pitchFamily="18" charset="0"/>
              </a:rPr>
              <a:t>Плоскостное </a:t>
            </a:r>
            <a:r>
              <a:rPr lang="ru-RU" sz="3600" dirty="0" smtClean="0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eorgia" panose="02040502050405020303" pitchFamily="18" charset="0"/>
              </a:rPr>
              <a:t>конструирование-слуховой диктант</a:t>
            </a:r>
            <a:endParaRPr lang="ru-RU" sz="3600" dirty="0">
              <a:ln w="0"/>
              <a:solidFill>
                <a:prstClr val="black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1026" name="Picture 2" descr="http://volna.org/wp-content/uploads/2014/11/razvitiie_prostranstviennogho_i_intielliektualnogho_myshlieniia_mladshikh_shkolnikov_sriedstvami_tiko31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860332" y="1564789"/>
            <a:ext cx="8082402" cy="4727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83422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КИР\КИР апрель _74-14\ТИКО -1\IMG_13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220" y="1349115"/>
            <a:ext cx="9673707" cy="5116882"/>
          </a:xfrm>
          <a:prstGeom prst="rect">
            <a:avLst/>
          </a:prstGeom>
          <a:noFill/>
          <a:ln w="1587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75714" y="491319"/>
            <a:ext cx="63329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Сконструируй узор по схеме</a:t>
            </a:r>
            <a:endParaRPr lang="ru-RU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163031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1114</TotalTime>
  <Words>210</Words>
  <Application>Microsoft Office PowerPoint</Application>
  <PresentationFormat>Широкоэкранный</PresentationFormat>
  <Paragraphs>60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Arial</vt:lpstr>
      <vt:lpstr>Bookman Old Style</vt:lpstr>
      <vt:lpstr>Calibri</vt:lpstr>
      <vt:lpstr>Calibri Light</vt:lpstr>
      <vt:lpstr>Cooper Std Black</vt:lpstr>
      <vt:lpstr>Georgia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Яна Зайцева</dc:creator>
  <cp:lastModifiedBy>Пользователь</cp:lastModifiedBy>
  <cp:revision>27</cp:revision>
  <cp:lastPrinted>2017-11-22T17:38:35Z</cp:lastPrinted>
  <dcterms:created xsi:type="dcterms:W3CDTF">2017-05-25T09:56:30Z</dcterms:created>
  <dcterms:modified xsi:type="dcterms:W3CDTF">2018-03-17T15:00:45Z</dcterms:modified>
</cp:coreProperties>
</file>